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61" r:id="rId5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1E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612" y="-13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78" cy="496569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026" y="1"/>
            <a:ext cx="2946078" cy="496569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3C25F5F7-8F9D-4D65-A387-7AC2F22AA252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494"/>
            <a:ext cx="2946078" cy="496568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026" y="9428494"/>
            <a:ext cx="2946078" cy="496568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8D5B8C10-6E94-484C-A2F9-096C39648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16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78" cy="496569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026" y="1"/>
            <a:ext cx="2946078" cy="496569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D44F18B3-6FE6-46A7-8FAB-078BCEF348CA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139" y="4715036"/>
            <a:ext cx="5439398" cy="4467539"/>
          </a:xfrm>
          <a:prstGeom prst="rect">
            <a:avLst/>
          </a:prstGeom>
        </p:spPr>
        <p:txBody>
          <a:bodyPr vert="horz" lIns="90699" tIns="45350" rIns="90699" bIns="4535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494"/>
            <a:ext cx="2946078" cy="496568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026" y="9428494"/>
            <a:ext cx="2946078" cy="496568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AD737BB8-5201-41AD-9B4C-F2C90AD2F0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75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7BB8-5201-41AD-9B4C-F2C90AD2F06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64313" y="7"/>
            <a:ext cx="8977375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3877" y="2143116"/>
            <a:ext cx="8280855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51268" y="3786190"/>
            <a:ext cx="8126073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500176"/>
            <a:ext cx="89154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93617" y="1428736"/>
            <a:ext cx="8899984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280820" y="-15949"/>
            <a:ext cx="162518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280820" y="285728"/>
            <a:ext cx="1315650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571481"/>
            <a:ext cx="7708129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30953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8765" y="285728"/>
            <a:ext cx="92677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0"/>
            <a:ext cx="49451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04" y="3071810"/>
            <a:ext cx="8358246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04" y="4500570"/>
            <a:ext cx="8358246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41704" y="4429132"/>
            <a:ext cx="83582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906035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851264" y="1643050"/>
            <a:ext cx="4101736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5107782" y="1643050"/>
            <a:ext cx="4101084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41709" y="1500174"/>
            <a:ext cx="4333906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41708" y="5429264"/>
            <a:ext cx="43388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5110010" y="1500174"/>
            <a:ext cx="4333906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5107783" y="5429264"/>
            <a:ext cx="4333905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5"/>
            <a:ext cx="30953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598241" y="5"/>
            <a:ext cx="30953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64313" y="7"/>
            <a:ext cx="8977375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03" y="428604"/>
            <a:ext cx="8868997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309530" y="263808"/>
            <a:ext cx="959647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41704" y="285728"/>
            <a:ext cx="8822593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41704" y="1006231"/>
            <a:ext cx="2399126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3018237" y="1000108"/>
            <a:ext cx="6346031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5"/>
            <a:ext cx="30953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906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03" y="3571876"/>
            <a:ext cx="3559994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41703" y="4714884"/>
            <a:ext cx="3559994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572272"/>
            <a:ext cx="31369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333871" y="1071546"/>
            <a:ext cx="4566079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906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906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38383" y="274638"/>
            <a:ext cx="9258088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572272"/>
            <a:ext cx="23114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952054E-2B13-4E7F-BD08-ACF48B5DED56}" type="datetimeFigureOut">
              <a:rPr lang="ko-KR" altLang="en-US" smtClean="0"/>
              <a:pPr/>
              <a:t>2015-11-22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572272"/>
            <a:ext cx="31369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572272"/>
            <a:ext cx="23114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27C4138-41D2-4577-8443-64F90289F5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>
            <a:spLocks noGrp="1"/>
          </p:cNvSpPr>
          <p:nvPr>
            <p:ph type="subTitle" idx="1"/>
          </p:nvPr>
        </p:nvSpPr>
        <p:spPr>
          <a:xfrm>
            <a:off x="350489" y="2996952"/>
            <a:ext cx="4056451" cy="352839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1800" dirty="0" smtClean="0">
                <a:solidFill>
                  <a:schemeClr val="accent4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삶을 통해 배우는 어린이들</a:t>
            </a:r>
            <a:endParaRPr lang="en-US" altLang="ko-KR" sz="1800" dirty="0" smtClean="0">
              <a:solidFill>
                <a:schemeClr val="accent4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비방을 받으며 살아온 어린이는 비난하는 것을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적대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미움을 받고 자란 어린이는 싸우는 것을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놀림을 받으며 자란 어린이는 부끄러움 타는 것을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질투하는 분위기에서 자란 어린이는 죄의식의 감정을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관대한 태도로 키운 어린이는 인내하는 것을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격려를 받으며 자란 어린이는 신뢰를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칭찬을 받으며 자란 어린이는 감사하는 마음을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공정한 대우는 받으며 산 어린이는 정의로움을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안정감을 갖고 산 어린이는 신념을 갖는 것을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인정을 받으며 성장한 어린이는 자기자신을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좋아하는 것을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포옹과 친밀함으로 키워진 어린이는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이 세계에서 사랑을 발견하는 것을 배운다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1200" dirty="0" smtClean="0">
              <a:latin typeface="스냅스 달콤한첫키스 M" pitchFamily="18" charset="-127"/>
              <a:ea typeface="스냅스 달콤한첫키스 M" pitchFamily="18" charset="-127"/>
            </a:endParaRPr>
          </a:p>
          <a:p>
            <a:r>
              <a:rPr lang="ko-KR" altLang="en-US" sz="1200" b="1" dirty="0" smtClean="0">
                <a:solidFill>
                  <a:srgbClr val="F901ED"/>
                </a:solidFill>
                <a:latin typeface="굴림체" pitchFamily="49" charset="-127"/>
                <a:ea typeface="굴림체" pitchFamily="49" charset="-127"/>
              </a:rPr>
              <a:t>좋은 나무마다 아름다운 열매를 맺고</a:t>
            </a:r>
            <a:r>
              <a:rPr lang="en-US" altLang="ko-KR" sz="1200" b="1" dirty="0" smtClean="0">
                <a:solidFill>
                  <a:srgbClr val="F901ED"/>
                </a:solidFill>
                <a:latin typeface="굴림체" pitchFamily="49" charset="-127"/>
                <a:ea typeface="굴림체" pitchFamily="49" charset="-127"/>
              </a:rPr>
              <a:t>…(</a:t>
            </a:r>
            <a:r>
              <a:rPr lang="ko-KR" altLang="en-US" sz="1200" b="1" dirty="0" smtClean="0">
                <a:solidFill>
                  <a:srgbClr val="F901ED"/>
                </a:solidFill>
                <a:latin typeface="굴림체" pitchFamily="49" charset="-127"/>
                <a:ea typeface="굴림체" pitchFamily="49" charset="-127"/>
              </a:rPr>
              <a:t>마태복음 </a:t>
            </a:r>
            <a:r>
              <a:rPr lang="en-US" altLang="ko-KR" sz="1200" b="1" dirty="0" smtClean="0">
                <a:solidFill>
                  <a:srgbClr val="F901ED"/>
                </a:solidFill>
                <a:latin typeface="굴림체" pitchFamily="49" charset="-127"/>
                <a:ea typeface="굴림체" pitchFamily="49" charset="-127"/>
              </a:rPr>
              <a:t>7</a:t>
            </a:r>
            <a:r>
              <a:rPr lang="ko-KR" altLang="en-US" sz="1200" b="1" dirty="0" smtClean="0">
                <a:solidFill>
                  <a:srgbClr val="F901ED"/>
                </a:solidFill>
                <a:latin typeface="굴림체" pitchFamily="49" charset="-127"/>
                <a:ea typeface="굴림체" pitchFamily="49" charset="-127"/>
              </a:rPr>
              <a:t>장</a:t>
            </a:r>
            <a:r>
              <a:rPr lang="en-US" altLang="ko-KR" sz="1200" b="1" dirty="0" smtClean="0">
                <a:solidFill>
                  <a:srgbClr val="F901ED"/>
                </a:solidFill>
                <a:latin typeface="굴림체" pitchFamily="49" charset="-127"/>
                <a:ea typeface="굴림체" pitchFamily="49" charset="-127"/>
              </a:rPr>
              <a:t>17</a:t>
            </a:r>
            <a:r>
              <a:rPr lang="ko-KR" altLang="en-US" sz="1200" b="1" dirty="0" smtClean="0">
                <a:solidFill>
                  <a:srgbClr val="F901ED"/>
                </a:solidFill>
                <a:latin typeface="굴림체" pitchFamily="49" charset="-127"/>
                <a:ea typeface="굴림체" pitchFamily="49" charset="-127"/>
              </a:rPr>
              <a:t>절</a:t>
            </a:r>
            <a:r>
              <a:rPr lang="en-US" altLang="ko-KR" sz="1200" b="1" dirty="0" smtClean="0">
                <a:solidFill>
                  <a:srgbClr val="F901ED"/>
                </a:solidFill>
                <a:latin typeface="굴림체" pitchFamily="49" charset="-127"/>
                <a:ea typeface="굴림체" pitchFamily="49" charset="-127"/>
              </a:rPr>
              <a:t>)</a:t>
            </a:r>
            <a:endParaRPr lang="ko-KR" altLang="en-US" sz="1200" b="1" dirty="0">
              <a:solidFill>
                <a:srgbClr val="F901ED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167314" y="5214950"/>
            <a:ext cx="4446494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accent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kern="0" noProof="1" smtClean="0">
                <a:solidFill>
                  <a:srgbClr val="0070C0"/>
                </a:solidFill>
                <a:latin typeface="22일간의 여정 - 포티체" pitchFamily="2" charset="-127"/>
                <a:ea typeface="22일간의 여정 - 포티체" pitchFamily="2" charset="-127"/>
                <a:cs typeface="Arial" pitchFamily="34" charset="0"/>
              </a:rPr>
              <a:t>마땅히 행할 길을 아이에게 가르치라 </a:t>
            </a:r>
            <a:endParaRPr lang="en-US" altLang="ko-KR" kern="0" noProof="1" smtClean="0">
              <a:solidFill>
                <a:srgbClr val="0070C0"/>
              </a:solidFill>
              <a:latin typeface="22일간의 여정 - 포티체" pitchFamily="2" charset="-127"/>
              <a:ea typeface="22일간의 여정 - 포티체" pitchFamily="2" charset="-127"/>
              <a:cs typeface="Arial" pitchFamily="34" charset="0"/>
            </a:endParaRPr>
          </a:p>
          <a:p>
            <a:pPr algn="ctr"/>
            <a:r>
              <a:rPr lang="ko-KR" altLang="en-US" kern="0" noProof="1" smtClean="0">
                <a:solidFill>
                  <a:srgbClr val="0070C0"/>
                </a:solidFill>
                <a:latin typeface="22일간의 여정 - 포티체" pitchFamily="2" charset="-127"/>
                <a:ea typeface="22일간의 여정 - 포티체" pitchFamily="2" charset="-127"/>
                <a:cs typeface="Arial" pitchFamily="34" charset="0"/>
              </a:rPr>
              <a:t>그리하면 늙어도 그것을 떠나지 아니하니라</a:t>
            </a:r>
            <a:r>
              <a:rPr lang="en-US" altLang="ko-KR" kern="0" noProof="1" smtClean="0">
                <a:solidFill>
                  <a:srgbClr val="0070C0"/>
                </a:solidFill>
                <a:latin typeface="22일간의 여정 - 포티체" pitchFamily="2" charset="-127"/>
                <a:ea typeface="22일간의 여정 - 포티체" pitchFamily="2" charset="-127"/>
                <a:cs typeface="Arial" pitchFamily="34" charset="0"/>
              </a:rPr>
              <a:t> </a:t>
            </a:r>
          </a:p>
          <a:p>
            <a:pPr algn="ctr"/>
            <a:r>
              <a:rPr lang="en-US" altLang="ko-KR" kern="0" noProof="1" smtClean="0">
                <a:solidFill>
                  <a:srgbClr val="0070C0"/>
                </a:solidFill>
                <a:latin typeface="22일간의 여정 - 포티체" pitchFamily="2" charset="-127"/>
                <a:ea typeface="22일간의 여정 - 포티체" pitchFamily="2" charset="-127"/>
                <a:cs typeface="Arial" pitchFamily="34" charset="0"/>
              </a:rPr>
              <a:t>(</a:t>
            </a:r>
            <a:r>
              <a:rPr lang="ko-KR" altLang="en-US" kern="0" noProof="1" smtClean="0">
                <a:solidFill>
                  <a:srgbClr val="0070C0"/>
                </a:solidFill>
                <a:latin typeface="22일간의 여정 - 포티체" pitchFamily="2" charset="-127"/>
                <a:ea typeface="22일간의 여정 - 포티체" pitchFamily="2" charset="-127"/>
                <a:cs typeface="Arial" pitchFamily="34" charset="0"/>
              </a:rPr>
              <a:t>잠</a:t>
            </a:r>
            <a:r>
              <a:rPr lang="en-US" altLang="ko-KR" kern="0" noProof="1" smtClean="0">
                <a:solidFill>
                  <a:srgbClr val="0070C0"/>
                </a:solidFill>
                <a:latin typeface="22일간의 여정 - 포티체" pitchFamily="2" charset="-127"/>
                <a:ea typeface="22일간의 여정 - 포티체" pitchFamily="2" charset="-127"/>
                <a:cs typeface="Arial" pitchFamily="34" charset="0"/>
              </a:rPr>
              <a:t>22:6)</a:t>
            </a:r>
            <a:endParaRPr lang="ko-KR" altLang="en-US" dirty="0" smtClean="0">
              <a:solidFill>
                <a:srgbClr val="0070C0"/>
              </a:solidFill>
              <a:latin typeface="22일간의 여정 - 포티체" pitchFamily="2" charset="-127"/>
              <a:ea typeface="22일간의 여정 - 포티체" pitchFamily="2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5595942" y="1000108"/>
            <a:ext cx="3643338" cy="500066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ko-KR" altLang="en-US" sz="3200" b="1" dirty="0" err="1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정암</a:t>
            </a:r>
            <a:r>
              <a:rPr lang="ko-KR" altLang="en-US" sz="3200" b="1" dirty="0" smtClean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 숲 창조 학교  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1훈정글북 R" pitchFamily="18" charset="-127"/>
              <a:ea typeface="1훈정글북 R" pitchFamily="18" charset="-127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187026" y="3789040"/>
            <a:ext cx="397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8818" y="714356"/>
            <a:ext cx="3031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HY강B" pitchFamily="18" charset="-127"/>
                <a:ea typeface="HY강B" pitchFamily="18" charset="-127"/>
              </a:rPr>
              <a:t>기독교 대한 </a:t>
            </a:r>
            <a:r>
              <a:rPr lang="ko-KR" altLang="en-US" sz="1100" dirty="0" err="1" smtClean="0">
                <a:latin typeface="HY강B" pitchFamily="18" charset="-127"/>
                <a:ea typeface="HY강B" pitchFamily="18" charset="-127"/>
              </a:rPr>
              <a:t>감리회</a:t>
            </a:r>
            <a:r>
              <a:rPr lang="ko-KR" altLang="en-US" sz="1100" dirty="0" smtClean="0">
                <a:latin typeface="HY강B" pitchFamily="18" charset="-127"/>
                <a:ea typeface="HY강B" pitchFamily="18" charset="-127"/>
              </a:rPr>
              <a:t> 금란교회 부설</a:t>
            </a:r>
            <a:endParaRPr lang="ko-KR" altLang="en-US" sz="11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2" name="그림 11" descr="BandPhoto_2015_09_18_21_46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80" y="2285992"/>
            <a:ext cx="3500462" cy="257176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그림 12" descr="제목 없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82" y="500042"/>
            <a:ext cx="357190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6024570" y="1643050"/>
            <a:ext cx="303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2016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학년도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선교원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원아 모집안내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350489" y="404664"/>
            <a:ext cx="4680520" cy="504056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 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기쁨의 </a:t>
            </a:r>
            <a:r>
              <a:rPr lang="ko-KR" altLang="en-US" sz="2800" dirty="0" err="1" smtClean="0">
                <a:latin typeface="HY목각파임B" pitchFamily="18" charset="-127"/>
                <a:ea typeface="HY목각파임B" pitchFamily="18" charset="-127"/>
              </a:rPr>
              <a:t>정암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 터 </a:t>
            </a: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1훈정글북 R" pitchFamily="18" charset="-127"/>
              <a:ea typeface="1훈정글북 R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5265035" y="404664"/>
            <a:ext cx="4368485" cy="648072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ko-KR" altLang="en-US" sz="2800" dirty="0">
                <a:latin typeface="1훈정글북 R" pitchFamily="18" charset="-127"/>
                <a:ea typeface="1훈정글북 R" pitchFamily="18" charset="-127"/>
              </a:rPr>
              <a:t>★ </a:t>
            </a:r>
            <a:r>
              <a:rPr lang="en-US" altLang="ko-KR" sz="2400" dirty="0">
                <a:latin typeface="HY목각파임B" pitchFamily="18" charset="-127"/>
                <a:ea typeface="HY목각파임B" pitchFamily="18" charset="-127"/>
              </a:rPr>
              <a:t>2016</a:t>
            </a:r>
            <a:r>
              <a:rPr lang="ko-KR" altLang="en-US" sz="2400" dirty="0">
                <a:latin typeface="HY목각파임B" pitchFamily="18" charset="-127"/>
                <a:ea typeface="HY목각파임B" pitchFamily="18" charset="-127"/>
              </a:rPr>
              <a:t>학년도 입학요강 </a:t>
            </a: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</a:t>
            </a:r>
            <a:endParaRPr lang="ko-KR" altLang="en-US" sz="2800" dirty="0">
              <a:latin typeface="1훈정글북 R" pitchFamily="18" charset="-127"/>
              <a:ea typeface="1훈정글북 R" pitchFamily="18" charset="-127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187026" y="1052736"/>
            <a:ext cx="4212468" cy="5472608"/>
          </a:xfrm>
          <a:prstGeom prst="rect">
            <a:avLst/>
          </a:prstGeom>
          <a:blipFill dpi="0" rotWithShape="1">
            <a:blip r:embed="rId2" cstate="print">
              <a:alphaModFix amt="8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1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모집 연령 및 대상  </a:t>
            </a:r>
            <a:endParaRPr lang="en-US" altLang="ko-KR" sz="1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만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세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: 2012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~ 2012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 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2)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만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세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: 2011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~ 2011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 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3)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만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세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: 2010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~ 2010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 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   (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금란교회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성도 자녀 입학을 우선으로 함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pPr marL="342900" indent="-342900"/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pPr marL="342900" indent="-342900"/>
            <a:r>
              <a:rPr lang="en-US" altLang="ko-KR" sz="1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입학상담</a:t>
            </a:r>
            <a:endParaRPr lang="en-US" altLang="ko-KR" sz="1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1) 11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월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28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토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오전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시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~11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시  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장소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본당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층 영아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호실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2)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입학 상담 사전 예약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-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이지연 원장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: 010-4914-0190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-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상담 전 꼭 전화 예약을 해야 합니다</a:t>
            </a:r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pPr marL="342900" indent="-342900"/>
            <a:r>
              <a:rPr lang="en-US" altLang="ko-KR" sz="1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sz="1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원서 접수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1)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접수일정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: 2015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28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토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)~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선착순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2)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제출서류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입학원서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부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3)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원서제출 장소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본당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층 영아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호실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sz="1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기타</a:t>
            </a:r>
            <a:endParaRPr lang="en-US" altLang="ko-KR" sz="1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1)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유치원 인가 전 </a:t>
            </a:r>
            <a:r>
              <a:rPr lang="ko-KR" altLang="en-US" sz="12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선교원으로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소수정예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운영됩니다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2)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교육 프로그램 및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교육비 내역은 입학 상담 시 알려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드립니다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3)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운영시간은 오전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9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시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~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오후 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시 이며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차량운행은 하지</a:t>
            </a:r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</a:t>
            </a:r>
            <a:r>
              <a:rPr lang="ko-KR" altLang="en-US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않습니다</a:t>
            </a:r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pPr marL="342900" indent="-342900"/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  <a:p>
            <a:pPr marL="342900" indent="-342900"/>
            <a:r>
              <a: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496" y="3284984"/>
            <a:ext cx="4290477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한국형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성품교육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의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가지 덕목으로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기독교적 가치관을 심어줄 수 있도록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다양한 프로그램을 활용한 차별화된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성품교육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♥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105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pic>
        <p:nvPicPr>
          <p:cNvPr id="18" name="그림 17" descr="20141103_131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282" y="4071942"/>
            <a:ext cx="1443635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그림 18" descr="20141103_131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82" y="5072074"/>
            <a:ext cx="1428760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그림 20" descr="20140925_1652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838954" y="4399906"/>
            <a:ext cx="1928826" cy="127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그림 23" descr="20140925_1715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40" y="4071942"/>
            <a:ext cx="1357322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그림 24" descr="20140925_1718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40" y="5000636"/>
            <a:ext cx="1357322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23844" y="607220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성품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으로 함께 하는 </a:t>
            </a:r>
            <a:r>
              <a:rPr lang="ko-KR" altLang="en-US" sz="1600" b="0" dirty="0" err="1" smtClean="0">
                <a:latin typeface="HY강B" pitchFamily="18" charset="-127"/>
                <a:ea typeface="HY강B" pitchFamily="18" charset="-127"/>
              </a:rPr>
              <a:t>파파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 스쿨</a:t>
            </a:r>
            <a:r>
              <a:rPr lang="en-US" altLang="ko-KR" sz="1600" b="0" dirty="0" smtClean="0">
                <a:latin typeface="HY강B" pitchFamily="18" charset="-127"/>
                <a:ea typeface="HY강B" pitchFamily="18" charset="-127"/>
              </a:rPr>
              <a:t>~</a:t>
            </a:r>
            <a:endParaRPr lang="en-US" altLang="ko-KR" sz="1200" b="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아버지 됨의 연습과 내 자녀의 책임감 있는 아버지 되기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♥</a:t>
            </a:r>
            <a:endParaRPr lang="en-US" altLang="ko-KR" sz="1200" b="0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8" name="그림 27" descr="제목 없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6536" y="908720"/>
            <a:ext cx="371477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350489" y="404664"/>
            <a:ext cx="4680520" cy="504056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 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감사의 </a:t>
            </a:r>
            <a:r>
              <a:rPr lang="ko-KR" altLang="en-US" sz="2800" dirty="0" err="1" smtClean="0">
                <a:latin typeface="HY목각파임B" pitchFamily="18" charset="-127"/>
                <a:ea typeface="HY목각파임B" pitchFamily="18" charset="-127"/>
              </a:rPr>
              <a:t>정암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 터</a:t>
            </a:r>
            <a:r>
              <a:rPr lang="en-US" altLang="ko-KR" sz="2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1훈정글북 R" pitchFamily="18" charset="-127"/>
              <a:ea typeface="1훈정글북 R" pitchFamily="18" charset="-127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4953000" y="404664"/>
            <a:ext cx="4680520" cy="504056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 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즐거운 </a:t>
            </a:r>
            <a:r>
              <a:rPr lang="ko-KR" altLang="en-US" sz="2800" dirty="0" err="1" smtClean="0">
                <a:latin typeface="HY목각파임B" pitchFamily="18" charset="-127"/>
                <a:ea typeface="HY목각파임B" pitchFamily="18" charset="-127"/>
              </a:rPr>
              <a:t>정암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 터</a:t>
            </a:r>
            <a:r>
              <a:rPr lang="en-US" altLang="ko-KR" sz="2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1훈정글북 R" pitchFamily="18" charset="-127"/>
              <a:ea typeface="1훈정글북 R" pitchFamily="18" charset="-127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8" name="그림 67" descr="144583211279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5546" y="3357562"/>
            <a:ext cx="1857388" cy="157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452406" y="5143512"/>
            <a:ext cx="42904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나는야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꼬마농부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~</a:t>
            </a:r>
          </a:p>
          <a:p>
            <a:pPr algn="ctr"/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텃밭에 심은 감자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무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배추를 가꾸고 수확하는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경험을 통해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씨앗을 자라나게 하시고 열매 맺게 하시는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하나님의 사랑을 경험해요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algn="ctr"/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어린이들이 직접 수확한 자연의 식 재료는 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소중한 먹거리가 되고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가을에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추수감사 예배를 드려요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♥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1" name="그림 30" descr="제목 없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282" y="1071546"/>
            <a:ext cx="192882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그림 31" descr="20131119_104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82" y="3929066"/>
            <a:ext cx="1928826" cy="101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그림 32" descr="IMG_0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4504" y="2500306"/>
            <a:ext cx="1714511" cy="115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그림 33" descr="14323448234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4504" y="1214422"/>
            <a:ext cx="1714512" cy="110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그림 34" descr="IMG_05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892" y="1214422"/>
            <a:ext cx="1714512" cy="114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그림 35" descr="BandPhoto_2015_09_18_21_45_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1892" y="2500306"/>
            <a:ext cx="171451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그림 36" descr="IMG_11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24504" y="3786190"/>
            <a:ext cx="1714512" cy="1143008"/>
          </a:xfrm>
          <a:prstGeom prst="rect">
            <a:avLst/>
          </a:prstGeom>
        </p:spPr>
      </p:pic>
      <p:pic>
        <p:nvPicPr>
          <p:cNvPr id="38" name="그림 37" descr="BandPhoto_2015_11_06_17_52_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892" y="3786190"/>
            <a:ext cx="1738290" cy="115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5310190" y="5214950"/>
            <a:ext cx="4071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0" dirty="0" smtClean="0">
                <a:latin typeface="HY강B" pitchFamily="18" charset="-127"/>
                <a:ea typeface="HY강B" pitchFamily="18" charset="-127"/>
              </a:rPr>
              <a:t>창조적 세계관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으로 유아의 영성을 키우고 숲에서 </a:t>
            </a:r>
            <a:endParaRPr lang="en-US" altLang="ko-KR" sz="1200" b="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오 감각을 활용하여 하나님이 만드신 자연을 탐색하고</a:t>
            </a:r>
            <a:endParaRPr lang="en-US" altLang="ko-KR" sz="1200" b="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자연과의 상호작용 속에서 배려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경청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감사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기쁨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순종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긍정적인 태도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인내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지혜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책임감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정직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절제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창의성의 성품을 배워가는 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숲 창조 학교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♥</a:t>
            </a:r>
            <a:endParaRPr lang="ko-KR" altLang="en-US" sz="1200" b="0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0" name="그림 29" descr="제목 없음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95546" y="1071546"/>
            <a:ext cx="185738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부제목 2"/>
          <p:cNvSpPr txBox="1">
            <a:spLocks/>
          </p:cNvSpPr>
          <p:nvPr/>
        </p:nvSpPr>
        <p:spPr>
          <a:xfrm>
            <a:off x="350489" y="404664"/>
            <a:ext cx="4680520" cy="504056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 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행복한 </a:t>
            </a:r>
            <a:r>
              <a:rPr lang="ko-KR" altLang="en-US" sz="2800" dirty="0" err="1" smtClean="0">
                <a:latin typeface="HY목각파임B" pitchFamily="18" charset="-127"/>
                <a:ea typeface="HY목각파임B" pitchFamily="18" charset="-127"/>
              </a:rPr>
              <a:t>정암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 터</a:t>
            </a:r>
            <a:r>
              <a:rPr lang="en-US" altLang="ko-KR" sz="2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1훈정글북 R" pitchFamily="18" charset="-127"/>
              <a:ea typeface="1훈정글북 R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874991" y="404664"/>
            <a:ext cx="4680520" cy="504056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 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신나는 </a:t>
            </a:r>
            <a:r>
              <a:rPr lang="ko-KR" altLang="en-US" sz="2800" dirty="0" err="1" smtClean="0">
                <a:latin typeface="HY목각파임B" pitchFamily="18" charset="-127"/>
                <a:ea typeface="HY목각파임B" pitchFamily="18" charset="-127"/>
              </a:rPr>
              <a:t>정암</a:t>
            </a:r>
            <a:r>
              <a:rPr lang="ko-KR" altLang="en-US" sz="2800" dirty="0" smtClean="0">
                <a:latin typeface="HY목각파임B" pitchFamily="18" charset="-127"/>
                <a:ea typeface="HY목각파임B" pitchFamily="18" charset="-127"/>
              </a:rPr>
              <a:t> 터</a:t>
            </a:r>
            <a:r>
              <a:rPr lang="en-US" altLang="ko-KR" sz="2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800" dirty="0" smtClean="0">
                <a:latin typeface="1훈정글북 R" pitchFamily="18" charset="-127"/>
                <a:ea typeface="1훈정글북 R" pitchFamily="18" charset="-127"/>
              </a:rPr>
              <a:t>★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1훈정글북 R" pitchFamily="18" charset="-127"/>
              <a:ea typeface="1훈정글북 R" pitchFamily="18" charset="-127"/>
            </a:endParaRPr>
          </a:p>
        </p:txBody>
      </p:sp>
      <p:pic>
        <p:nvPicPr>
          <p:cNvPr id="47" name="그림 46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9471" y="1091113"/>
            <a:ext cx="1699545" cy="119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그림 47" descr="제목 없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1893" y="1142984"/>
            <a:ext cx="171451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_x110726952" descr="EMB0000268c61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4" y="2428868"/>
            <a:ext cx="1714512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그림 50" descr="144583209696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4504" y="3714752"/>
            <a:ext cx="1660933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그림 51" descr="144583209351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1892" y="3714752"/>
            <a:ext cx="171451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5745088" y="5589240"/>
            <a:ext cx="331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책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 속에 </a:t>
            </a:r>
            <a:r>
              <a:rPr lang="ko-KR" altLang="en-US" sz="1400" b="0" dirty="0" smtClean="0">
                <a:latin typeface="HY강B" pitchFamily="18" charset="-127"/>
                <a:ea typeface="HY강B" pitchFamily="18" charset="-127"/>
              </a:rPr>
              <a:t>지혜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가 있어요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~</a:t>
            </a:r>
          </a:p>
          <a:p>
            <a:pPr algn="ctr"/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독서 활동과 도서대여 프로그램을 통해 </a:t>
            </a:r>
            <a:endParaRPr lang="en-US" altLang="ko-KR" sz="1200" b="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책 읽는 습관을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키워가는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책 놀이 활동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♥</a:t>
            </a:r>
            <a:endParaRPr lang="en-US" altLang="ko-KR" sz="1200" b="0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4" name="그림 53" descr="144584834935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892" y="2428868"/>
            <a:ext cx="171451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그림 55" descr="1445832169133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2406" y="3357562"/>
            <a:ext cx="2000264" cy="2001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그림 56" descr="1445832193728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12740" y="1052736"/>
            <a:ext cx="2184243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그림 57" descr="1445832199930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498" y="1052736"/>
            <a:ext cx="2028225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2" descr="F:\2013\사진\나의몸프로젝트\CYMERA_20130607_0815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5546" y="3357562"/>
            <a:ext cx="2214578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52406" y="571501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0" dirty="0" smtClean="0">
                <a:latin typeface="HY강B" pitchFamily="18" charset="-127"/>
                <a:ea typeface="HY강B" pitchFamily="18" charset="-127"/>
              </a:rPr>
              <a:t>유아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들과 흥미롭고 의미 있는 주제를 선정하여</a:t>
            </a:r>
            <a:r>
              <a:rPr lang="en-US" altLang="ko-KR" sz="12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궁금한 </a:t>
            </a:r>
            <a:endParaRPr lang="en-US" altLang="ko-KR" sz="1200" b="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b="0" dirty="0" smtClean="0">
                <a:latin typeface="HY강B" pitchFamily="18" charset="-127"/>
                <a:ea typeface="HY강B" pitchFamily="18" charset="-127"/>
              </a:rPr>
              <a:t>것들을 해결해가면서 배우고 경험해나가는 통합활동으로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자존감과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창의력이 쑥쑥 커가는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프로젝트 활동 </a:t>
            </a:r>
            <a:r>
              <a:rPr lang="ko-KR" altLang="en-US" sz="1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♥</a:t>
            </a:r>
            <a:endParaRPr lang="en-US" altLang="ko-KR" sz="1200" b="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493</TotalTime>
  <Words>548</Words>
  <Application>Microsoft Office PowerPoint</Application>
  <PresentationFormat>A4 용지(210x297mm)</PresentationFormat>
  <Paragraphs>90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고구려 벽화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이현초등학교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교문유치원</dc:creator>
  <cp:lastModifiedBy>inter3</cp:lastModifiedBy>
  <cp:revision>119</cp:revision>
  <dcterms:created xsi:type="dcterms:W3CDTF">2015-11-09T05:53:51Z</dcterms:created>
  <dcterms:modified xsi:type="dcterms:W3CDTF">2015-11-22T08:53:59Z</dcterms:modified>
</cp:coreProperties>
</file>